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71" r:id="rId5"/>
    <p:sldId id="343" r:id="rId6"/>
    <p:sldId id="392" r:id="rId7"/>
    <p:sldId id="344" r:id="rId8"/>
    <p:sldId id="345" r:id="rId9"/>
    <p:sldId id="346" r:id="rId10"/>
    <p:sldId id="347" r:id="rId11"/>
    <p:sldId id="348" r:id="rId12"/>
    <p:sldId id="349" r:id="rId13"/>
    <p:sldId id="351" r:id="rId14"/>
    <p:sldId id="352" r:id="rId15"/>
    <p:sldId id="353" r:id="rId16"/>
    <p:sldId id="354" r:id="rId17"/>
    <p:sldId id="355" r:id="rId18"/>
    <p:sldId id="360" r:id="rId19"/>
    <p:sldId id="357" r:id="rId20"/>
    <p:sldId id="376" r:id="rId21"/>
    <p:sldId id="393" r:id="rId22"/>
    <p:sldId id="395" r:id="rId23"/>
    <p:sldId id="331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285" r:id="rId3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0D7"/>
    <a:srgbClr val="029C63"/>
    <a:srgbClr val="96628C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723" autoAdjust="0"/>
  </p:normalViewPr>
  <p:slideViewPr>
    <p:cSldViewPr snapToGrid="0" snapToObjects="1">
      <p:cViewPr varScale="1">
        <p:scale>
          <a:sx n="120" d="100"/>
          <a:sy n="120" d="100"/>
        </p:scale>
        <p:origin x="120" y="15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02/19/2026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Тема </a:t>
            </a:r>
            <a:r>
              <a:rPr lang="en-US" sz="4400" dirty="0">
                <a:solidFill>
                  <a:srgbClr val="102D69"/>
                </a:solidFill>
                <a:latin typeface="HSE Sans" panose="02000000000000000000" pitchFamily="2" charset="0"/>
              </a:rPr>
              <a:t>[</a:t>
            </a: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Номер темы</a:t>
            </a:r>
            <a:r>
              <a:rPr lang="en-US" sz="4400" dirty="0">
                <a:solidFill>
                  <a:srgbClr val="102D69"/>
                </a:solidFill>
                <a:latin typeface="HSE Sans" panose="02000000000000000000" pitchFamily="2" charset="0"/>
              </a:rPr>
              <a:t>]</a:t>
            </a: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.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en-US" sz="4400" dirty="0">
                <a:solidFill>
                  <a:srgbClr val="102D69"/>
                </a:solidFill>
                <a:latin typeface="HSE Sans" panose="02000000000000000000" pitchFamily="2" charset="0"/>
              </a:rPr>
              <a:t>[</a:t>
            </a: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темы</a:t>
            </a:r>
            <a:r>
              <a:rPr lang="en-US" sz="4400" dirty="0">
                <a:solidFill>
                  <a:srgbClr val="102D69"/>
                </a:solidFill>
                <a:latin typeface="HSE Sans" panose="02000000000000000000" pitchFamily="2" charset="0"/>
              </a:rPr>
              <a:t>]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Программная инженерия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2026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Основы кибербезопасности.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Белявский Д.А.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5A6E52-0D61-8977-D382-567EBC3B0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9565" y="1235065"/>
            <a:ext cx="1790661" cy="3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r>
              <a:rPr lang="en-US"/>
              <a:t>Click icon to add chart</a:t>
            </a:r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21E42-BCA4-09BB-BF59-BCAF463779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57C21-1A60-AEB9-A849-D3F315236971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7" name="Footer Placeholder 33">
            <a:extLst>
              <a:ext uri="{FF2B5EF4-FFF2-40B4-BE49-F238E27FC236}">
                <a16:creationId xmlns:a16="http://schemas.microsoft.com/office/drawing/2014/main" id="{300219CC-BDEA-4E58-6603-762B3230BA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4C103-7A64-AFF7-71E5-B1DE584263B6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C7C7C76-1E9E-0F83-CEF5-B211A60DEB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7D67C-D6B7-5E5F-6465-C53E93BB9B2C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6" name="Footer Placeholder 33">
            <a:extLst>
              <a:ext uri="{FF2B5EF4-FFF2-40B4-BE49-F238E27FC236}">
                <a16:creationId xmlns:a16="http://schemas.microsoft.com/office/drawing/2014/main" id="{CA84BE9D-060E-15B6-6367-88BECAF6A0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B428D-A984-229F-00DB-7A251242C3F3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r>
              <a:rPr lang="en-US"/>
              <a:t>Click icon to add table</a:t>
            </a:r>
            <a:endParaRPr lang="ru-R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7904FF-0AE6-B4EC-E808-583C9675B3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A3CDB8-748E-ED0D-D7A5-407619E215B2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Footer Placeholder 33">
            <a:extLst>
              <a:ext uri="{FF2B5EF4-FFF2-40B4-BE49-F238E27FC236}">
                <a16:creationId xmlns:a16="http://schemas.microsoft.com/office/drawing/2014/main" id="{78218358-1C9D-FB02-6E13-9C5102018B5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2EB86-554A-D515-6C97-5DD5DA6CF124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r>
              <a:rPr lang="en-US"/>
              <a:t>Click icon to add table</a:t>
            </a:r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0F6608-8581-02A3-13F8-85E8E9F2A9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DE468-6ACE-55DE-DE73-CD1DCAA87929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7" name="Footer Placeholder 33">
            <a:extLst>
              <a:ext uri="{FF2B5EF4-FFF2-40B4-BE49-F238E27FC236}">
                <a16:creationId xmlns:a16="http://schemas.microsoft.com/office/drawing/2014/main" id="{8F267BF1-575D-5AFF-151E-BFDD3662EA4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8E480-1E22-E2A6-3C17-6958D9D48243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AE0E3F0-3161-B73D-060C-FDC6ED6064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DA495-4681-0A1C-0AB0-FC29B9EAF0E2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5" name="Footer Placeholder 33">
            <a:extLst>
              <a:ext uri="{FF2B5EF4-FFF2-40B4-BE49-F238E27FC236}">
                <a16:creationId xmlns:a16="http://schemas.microsoft.com/office/drawing/2014/main" id="{806F9ABD-4E84-EAAC-EE05-340EF1556D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28C56-8BD6-69F6-DF58-1F73B82B4B74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DE6C87C-CA2F-8C5A-33D0-F43F827C7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A9245-C736-CF21-650E-6F0E1AE5C372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7" name="Footer Placeholder 33">
            <a:extLst>
              <a:ext uri="{FF2B5EF4-FFF2-40B4-BE49-F238E27FC236}">
                <a16:creationId xmlns:a16="http://schemas.microsoft.com/office/drawing/2014/main" id="{E6DA9A97-648A-0B22-F34C-5CD0185095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D6546-8598-B066-E23B-BFC93A8D5B5C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екция -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2666" y="1208598"/>
            <a:ext cx="11126668" cy="5171522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D8375E-DD7F-41ED-7627-E71B1AE08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4191CB7-1142-AAE2-85A4-04EF931D9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4860"/>
            <a:ext cx="10515600" cy="779555"/>
          </a:xfrm>
        </p:spPr>
        <p:txBody>
          <a:bodyPr>
            <a:noAutofit/>
          </a:bodyPr>
          <a:lstStyle>
            <a:lvl1pPr algn="ctr">
              <a:defRPr sz="36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SE Sans" panose="02000000000000000000" pitchFamily="50" charset="0"/>
              </a:defRPr>
            </a:lvl1pPr>
          </a:lstStyle>
          <a:p>
            <a:r>
              <a:rPr lang="ru-RU" dirty="0"/>
              <a:t>Лекция 1.</a:t>
            </a:r>
            <a:br>
              <a:rPr lang="ru-RU" dirty="0"/>
            </a:br>
            <a:r>
              <a:rPr lang="ru-RU" dirty="0"/>
              <a:t>Название лекции</a:t>
            </a:r>
          </a:p>
        </p:txBody>
      </p:sp>
      <p:sp>
        <p:nvSpPr>
          <p:cNvPr id="39" name="Footer Placeholder 33">
            <a:extLst>
              <a:ext uri="{FF2B5EF4-FFF2-40B4-BE49-F238E27FC236}">
                <a16:creationId xmlns:a16="http://schemas.microsoft.com/office/drawing/2014/main" id="{29F5D430-44A0-045D-CEB3-C4A00AAA22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EDB104-4282-B3D3-4447-E296DCE11B97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28648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екция - Последн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D8375E-DD7F-41ED-7627-E71B1AE08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4191CB7-1142-AAE2-85A4-04EF931D9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5245561" cy="779555"/>
          </a:xfrm>
        </p:spPr>
        <p:txBody>
          <a:bodyPr>
            <a:noAutofit/>
          </a:bodyPr>
          <a:lstStyle>
            <a:lvl1pPr>
              <a:defRPr sz="2800">
                <a:latin typeface="HSE Sans" panose="02000000000000000000" pitchFamily="50" charset="0"/>
              </a:defRPr>
            </a:lvl1pPr>
          </a:lstStyle>
          <a:p>
            <a:r>
              <a:rPr lang="ru-RU" dirty="0"/>
              <a:t>Что будет на семинаре?</a:t>
            </a:r>
          </a:p>
        </p:txBody>
      </p:sp>
      <p:sp>
        <p:nvSpPr>
          <p:cNvPr id="39" name="Footer Placeholder 33">
            <a:extLst>
              <a:ext uri="{FF2B5EF4-FFF2-40B4-BE49-F238E27FC236}">
                <a16:creationId xmlns:a16="http://schemas.microsoft.com/office/drawing/2014/main" id="{29F5D430-44A0-045D-CEB3-C4A00AAA22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EDB104-4282-B3D3-4447-E296DCE11B97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823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2D8375E-DD7F-41ED-7627-E71B1AE08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39" name="Footer Placeholder 33">
            <a:extLst>
              <a:ext uri="{FF2B5EF4-FFF2-40B4-BE49-F238E27FC236}">
                <a16:creationId xmlns:a16="http://schemas.microsoft.com/office/drawing/2014/main" id="{29F5D430-44A0-045D-CEB3-C4A00AAA22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EDB104-4282-B3D3-4447-E296DCE11B97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9351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заголов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2D8375E-DD7F-41ED-7627-E71B1AE08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39" name="Footer Placeholder 33">
            <a:extLst>
              <a:ext uri="{FF2B5EF4-FFF2-40B4-BE49-F238E27FC236}">
                <a16:creationId xmlns:a16="http://schemas.microsoft.com/office/drawing/2014/main" id="{29F5D430-44A0-045D-CEB3-C4A00AAA22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EDB104-4282-B3D3-4447-E296DCE11B97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5BE1F-D4AD-D563-4C6B-CDC7C752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2" y="1291472"/>
            <a:ext cx="11126667" cy="586260"/>
          </a:xfrm>
        </p:spPr>
        <p:txBody>
          <a:bodyPr>
            <a:normAutofit/>
          </a:bodyPr>
          <a:lstStyle>
            <a:lvl1pPr algn="ctr">
              <a:defRPr sz="3200" b="1">
                <a:latin typeface="HSE San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6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D8375E-DD7F-41ED-7627-E71B1AE08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4191CB7-1142-AAE2-85A4-04EF931D9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5245561" cy="779555"/>
          </a:xfrm>
        </p:spPr>
        <p:txBody>
          <a:bodyPr>
            <a:noAutofit/>
          </a:bodyPr>
          <a:lstStyle>
            <a:lvl1pPr>
              <a:defRPr sz="2800">
                <a:latin typeface="HSE Sans" panose="02000000000000000000" pitchFamily="50" charset="0"/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9" name="Footer Placeholder 33">
            <a:extLst>
              <a:ext uri="{FF2B5EF4-FFF2-40B4-BE49-F238E27FC236}">
                <a16:creationId xmlns:a16="http://schemas.microsoft.com/office/drawing/2014/main" id="{29F5D430-44A0-045D-CEB3-C4A00AAA22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EDB104-4282-B3D3-4447-E296DCE11B97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3">
            <a:extLst>
              <a:ext uri="{FF2B5EF4-FFF2-40B4-BE49-F238E27FC236}">
                <a16:creationId xmlns:a16="http://schemas.microsoft.com/office/drawing/2014/main" id="{516223C7-EBF2-4CCD-2EA4-3A8E52CE4A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04AD11-871E-27E1-EFE5-5E3DE76E7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8ECB3-B536-6A3D-2F97-101D85BD1320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1664C-D135-F3C2-6831-78A4727017C5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1CCB84-B109-0F03-C825-65B47258E4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D24EB-065B-BF90-7B3B-2E7F0823E01C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5" name="Footer Placeholder 33">
            <a:extLst>
              <a:ext uri="{FF2B5EF4-FFF2-40B4-BE49-F238E27FC236}">
                <a16:creationId xmlns:a16="http://schemas.microsoft.com/office/drawing/2014/main" id="{7FD12B90-859A-7C7F-8FBB-050C3ABA67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28D73-2844-5679-9146-EC336E09D0F3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r>
              <a:rPr lang="en-US"/>
              <a:t>Click icon to add chart</a:t>
            </a:r>
            <a:endParaRPr lang="ru-R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70F7AE-E41A-791D-55E7-A726ECC045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950" y="515809"/>
            <a:ext cx="1790661" cy="34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5ADAEF-6FB3-058D-130A-3E4226573DA2}"/>
              </a:ext>
            </a:extLst>
          </p:cNvPr>
          <p:cNvSpPr txBox="1"/>
          <p:nvPr userDrawn="1"/>
        </p:nvSpPr>
        <p:spPr>
          <a:xfrm>
            <a:off x="10817751" y="55447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5" name="Footer Placeholder 33">
            <a:extLst>
              <a:ext uri="{FF2B5EF4-FFF2-40B4-BE49-F238E27FC236}">
                <a16:creationId xmlns:a16="http://schemas.microsoft.com/office/drawing/2014/main" id="{45D63E65-4923-DE12-91F4-9EE9B6C9EE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253556" y="477880"/>
            <a:ext cx="3621961" cy="559225"/>
          </a:xfrm>
        </p:spPr>
        <p:txBody>
          <a:bodyPr vert="horz" lIns="0" tIns="0" rIns="0" bIns="0" rtlCol="0" anchor="ctr">
            <a:noAutofit/>
          </a:bodyPr>
          <a:lstStyle>
            <a:lvl1pPr marL="0" algn="l">
              <a:defRPr lang="ru-RU" sz="1200" b="0" i="0" dirty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B7E9F-9826-9454-A958-14F1F267C7BD}"/>
              </a:ext>
            </a:extLst>
          </p:cNvPr>
          <p:cNvSpPr txBox="1"/>
          <p:nvPr userDrawn="1"/>
        </p:nvSpPr>
        <p:spPr>
          <a:xfrm>
            <a:off x="3450074" y="563055"/>
            <a:ext cx="24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latin typeface="HSE Sans" panose="02000000000000000000" pitchFamily="2" charset="0"/>
              </a:rPr>
              <a:t>Основы кибербезопасности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Семинар 6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3" r:id="rId4"/>
    <p:sldLayoutId id="2147483665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4" r:id="rId11"/>
    <p:sldLayoutId id="2147483655" r:id="rId12"/>
    <p:sldLayoutId id="2147483656" r:id="rId13"/>
    <p:sldLayoutId id="2147483658" r:id="rId14"/>
    <p:sldLayoutId id="2147483657" r:id="rId15"/>
    <p:sldLayoutId id="214748365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</p:spPr>
        <p:txBody>
          <a:bodyPr>
            <a:normAutofit/>
          </a:bodyPr>
          <a:lstStyle/>
          <a:p>
            <a:r>
              <a:rPr lang="ru-RU" dirty="0"/>
              <a:t>Семинар №</a:t>
            </a:r>
            <a:r>
              <a:rPr lang="en-US" dirty="0"/>
              <a:t>6</a:t>
            </a:r>
            <a:br>
              <a:rPr lang="ru-RU" dirty="0"/>
            </a:br>
            <a:r>
              <a:rPr lang="ru-RU" dirty="0"/>
              <a:t>Подготовка к самостоятельной работе по оценке рисков ИБ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Программная</a:t>
            </a:r>
          </a:p>
          <a:p>
            <a:r>
              <a:rPr lang="ru-RU" dirty="0"/>
              <a:t>инженерия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2026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7625267" cy="652860"/>
          </a:xfrm>
        </p:spPr>
        <p:txBody>
          <a:bodyPr/>
          <a:lstStyle/>
          <a:p>
            <a:r>
              <a:rPr lang="ru-RU" dirty="0"/>
              <a:t>Основы кибербезопасности</a:t>
            </a:r>
          </a:p>
          <a:p>
            <a:r>
              <a:rPr lang="ru-RU" dirty="0"/>
              <a:t>Белявский Д.А.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4FA68-098A-9B14-2E4E-6CA8CAFC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6CF18B-886E-4F13-B298-9581BD7F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02" y="1705866"/>
            <a:ext cx="6915396" cy="50117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1C223-9D2C-D488-1278-6DC06FDE3E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2EC1F-537C-024F-F562-31A5962A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DB10A1-E314-BC43-5F1F-66FB076293B3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6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7EF8585-E9FA-BD67-981C-D35D272E990D}"/>
              </a:ext>
            </a:extLst>
          </p:cNvPr>
          <p:cNvSpPr/>
          <p:nvPr/>
        </p:nvSpPr>
        <p:spPr>
          <a:xfrm>
            <a:off x="6922232" y="4423224"/>
            <a:ext cx="3685992" cy="808735"/>
          </a:xfrm>
          <a:prstGeom prst="wedgeRoundRectCallout">
            <a:avLst>
              <a:gd name="adj1" fmla="val -76210"/>
              <a:gd name="adj2" fmla="val 37953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Вот это уже закупки на «нужные» информационные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9654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2180-D5F1-2C82-A761-3ED05D26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F7881-45C5-E5A5-A00F-696A07A6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02" y="1705866"/>
            <a:ext cx="6915396" cy="50117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6EC95F-414F-F2D5-D4A5-9923E82D04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DC503-7CD5-DC23-E004-E7DB590E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 информационные системы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68CDED-8AA7-2786-2484-0B076B279460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7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8E8080-110F-90C3-ED22-ACA8EAD4E193}"/>
              </a:ext>
            </a:extLst>
          </p:cNvPr>
          <p:cNvSpPr/>
          <p:nvPr/>
        </p:nvSpPr>
        <p:spPr>
          <a:xfrm>
            <a:off x="720214" y="3565599"/>
            <a:ext cx="2182012" cy="808735"/>
          </a:xfrm>
          <a:prstGeom prst="wedgeRoundRectCallout">
            <a:avLst>
              <a:gd name="adj1" fmla="val 65178"/>
              <a:gd name="adj2" fmla="val 87112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Открываем закупку (ссылка на номере)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10970-4773-7AF7-EAFC-7B39F41E670B}"/>
              </a:ext>
            </a:extLst>
          </p:cNvPr>
          <p:cNvSpPr/>
          <p:nvPr/>
        </p:nvSpPr>
        <p:spPr>
          <a:xfrm>
            <a:off x="8116467" y="2054572"/>
            <a:ext cx="3546282" cy="2319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ВАЖНО!</a:t>
            </a:r>
          </a:p>
          <a:p>
            <a:pPr algn="ctr"/>
            <a:r>
              <a:rPr lang="ru-RU" dirty="0"/>
              <a:t>Нужно проанализировать ВСЕ (или по крайней мере до 10 закупок по каждой ИС)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ТОЛЬКО в этом случае можно корректно собрать информацию про ИС</a:t>
            </a:r>
          </a:p>
        </p:txBody>
      </p:sp>
    </p:spTree>
    <p:extLst>
      <p:ext uri="{BB962C8B-B14F-4D97-AF65-F5344CB8AC3E}">
        <p14:creationId xmlns:p14="http://schemas.microsoft.com/office/powerpoint/2010/main" val="26780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E4C1-8AC5-3624-4BBD-5E18CF18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B73C8-37B1-E94B-7019-9BCDE285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61" y="1791730"/>
            <a:ext cx="6804078" cy="49310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9E44B8-B475-50F7-7381-C2EAD01925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7107B-1E1B-E0CE-1ED7-C2388081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 информационные системы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49AF7-DCF5-EEBF-8C72-EB4C7FC99884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8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378CF5E-BEA3-900F-ADFF-B9253E244F58}"/>
              </a:ext>
            </a:extLst>
          </p:cNvPr>
          <p:cNvSpPr/>
          <p:nvPr/>
        </p:nvSpPr>
        <p:spPr>
          <a:xfrm>
            <a:off x="6095999" y="4458359"/>
            <a:ext cx="2539117" cy="808735"/>
          </a:xfrm>
          <a:prstGeom prst="wedgeRoundRectCallout">
            <a:avLst>
              <a:gd name="adj1" fmla="val -111734"/>
              <a:gd name="adj2" fmla="val 8318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Переходим в раздел «Документы»</a:t>
            </a:r>
          </a:p>
        </p:txBody>
      </p:sp>
    </p:spTree>
    <p:extLst>
      <p:ext uri="{BB962C8B-B14F-4D97-AF65-F5344CB8AC3E}">
        <p14:creationId xmlns:p14="http://schemas.microsoft.com/office/powerpoint/2010/main" val="4675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1F815-60BE-7721-10CB-4D74998F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2F4044-49B1-81C7-9B3D-BB8B708F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37" y="1734609"/>
            <a:ext cx="6871925" cy="49802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B89F2-AB11-DDA6-7293-EAA45A07AC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0A812-597D-2D6F-FE9D-1F19CFC6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 информационные системы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C5B68E-C9D5-94D4-BFF5-F37E0A5B3FF7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9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2622318-6CBA-AA15-7705-C22D5C219EC0}"/>
              </a:ext>
            </a:extLst>
          </p:cNvPr>
          <p:cNvSpPr/>
          <p:nvPr/>
        </p:nvSpPr>
        <p:spPr>
          <a:xfrm>
            <a:off x="9327797" y="3803636"/>
            <a:ext cx="2539117" cy="1937206"/>
          </a:xfrm>
          <a:prstGeom prst="wedgeRoundRectCallout">
            <a:avLst>
              <a:gd name="adj1" fmla="val -125512"/>
              <a:gd name="adj2" fmla="val 5568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Смотрим документы: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«Техническое задание» или «ТЗ»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«Объект закупки» или «ОЗ»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Могут быть другие названия</a:t>
            </a:r>
          </a:p>
        </p:txBody>
      </p:sp>
    </p:spTree>
    <p:extLst>
      <p:ext uri="{BB962C8B-B14F-4D97-AF65-F5344CB8AC3E}">
        <p14:creationId xmlns:p14="http://schemas.microsoft.com/office/powerpoint/2010/main" val="31115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57AC8-AE09-0218-89E7-3D1CE31A8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84256-F4AB-9706-99A0-082FDEB3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99" y="1742988"/>
            <a:ext cx="8183602" cy="49321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D9AA1-96F1-57B6-D0E5-DAB123D6B5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22F94-72BC-7EA9-89BC-33F19398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 информационные системы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70933E-A113-0D77-FDAA-D0AA5A2AB3FE}"/>
              </a:ext>
            </a:extLst>
          </p:cNvPr>
          <p:cNvSpPr/>
          <p:nvPr/>
        </p:nvSpPr>
        <p:spPr>
          <a:xfrm>
            <a:off x="1485568" y="1915780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10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35195EC-6E93-4285-E5D8-2C9E05EAB3E5}"/>
              </a:ext>
            </a:extLst>
          </p:cNvPr>
          <p:cNvSpPr/>
          <p:nvPr/>
        </p:nvSpPr>
        <p:spPr>
          <a:xfrm>
            <a:off x="9256236" y="2804684"/>
            <a:ext cx="2539117" cy="998952"/>
          </a:xfrm>
          <a:prstGeom prst="wedgeRoundRectCallout">
            <a:avLst>
              <a:gd name="adj1" fmla="val -95449"/>
              <a:gd name="adj2" fmla="val 57272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Отлично, нужный документ!</a:t>
            </a:r>
          </a:p>
        </p:txBody>
      </p:sp>
    </p:spTree>
    <p:extLst>
      <p:ext uri="{BB962C8B-B14F-4D97-AF65-F5344CB8AC3E}">
        <p14:creationId xmlns:p14="http://schemas.microsoft.com/office/powerpoint/2010/main" val="342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DC57-5E73-3761-D808-2C9A0CFA0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2A1887-7822-B094-364A-E9872D03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74" y="1730854"/>
            <a:ext cx="8281852" cy="49913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74BF73-3641-7C0B-933F-16341A061B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5DABBA-4009-5419-3517-817A6DD3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 информационные системы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B8EA60-E8BF-A362-F55E-55680D3664E3}"/>
              </a:ext>
            </a:extLst>
          </p:cNvPr>
          <p:cNvSpPr/>
          <p:nvPr/>
        </p:nvSpPr>
        <p:spPr>
          <a:xfrm>
            <a:off x="1485568" y="1915780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263B743-A10D-24E8-2C09-1503DC2658F1}"/>
              </a:ext>
            </a:extLst>
          </p:cNvPr>
          <p:cNvSpPr/>
          <p:nvPr/>
        </p:nvSpPr>
        <p:spPr>
          <a:xfrm>
            <a:off x="9256236" y="2804683"/>
            <a:ext cx="2539117" cy="1785423"/>
          </a:xfrm>
          <a:prstGeom prst="wedgeRoundRectCallout">
            <a:avLst>
              <a:gd name="adj1" fmla="val -91883"/>
              <a:gd name="adj2" fmla="val 22284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Внимательно изучаем, и ищем информацию про Программное обеспечение, используемое для ИС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7329C-7161-8582-AF7A-5BB508368028}"/>
              </a:ext>
            </a:extLst>
          </p:cNvPr>
          <p:cNvSpPr/>
          <p:nvPr/>
        </p:nvSpPr>
        <p:spPr>
          <a:xfrm>
            <a:off x="4209861" y="2804683"/>
            <a:ext cx="2043695" cy="624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E6857D-AC8F-6920-13D8-B5A0632D1CA1}"/>
              </a:ext>
            </a:extLst>
          </p:cNvPr>
          <p:cNvSpPr/>
          <p:nvPr/>
        </p:nvSpPr>
        <p:spPr>
          <a:xfrm>
            <a:off x="6253556" y="5839485"/>
            <a:ext cx="2043695" cy="351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136A-A0EE-33AA-8AD7-AADCC76F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3F1AB3-BFFC-5021-5A22-DF481DBD7C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20BED-B1DD-7613-5ADF-1C3C34F8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самостоятельной работе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95FA1-A020-B44F-43BA-54F5B11FA40E}"/>
              </a:ext>
            </a:extLst>
          </p:cNvPr>
          <p:cNvSpPr/>
          <p:nvPr/>
        </p:nvSpPr>
        <p:spPr>
          <a:xfrm>
            <a:off x="2633869" y="2258171"/>
            <a:ext cx="477740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Каждая команда выбирает ОДНУ организацию из предложенного списка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5314C-3218-DE6E-5F27-9C55A5C2008C}"/>
              </a:ext>
            </a:extLst>
          </p:cNvPr>
          <p:cNvSpPr/>
          <p:nvPr/>
        </p:nvSpPr>
        <p:spPr>
          <a:xfrm>
            <a:off x="2633869" y="3755662"/>
            <a:ext cx="477740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Каждая команда проверяет организацию на информационные системы (их наличие и достаточность для всех участников команды)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56F52C-EA71-6B52-5448-A97C862AEBE8}"/>
              </a:ext>
            </a:extLst>
          </p:cNvPr>
          <p:cNvGrpSpPr/>
          <p:nvPr/>
        </p:nvGrpSpPr>
        <p:grpSpPr>
          <a:xfrm>
            <a:off x="8703942" y="2926441"/>
            <a:ext cx="2343150" cy="2640087"/>
            <a:chOff x="8319632" y="2715371"/>
            <a:chExt cx="2343150" cy="264008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224EE9A-C667-88A9-1B70-23875118D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632" y="2715371"/>
              <a:ext cx="2343150" cy="23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0BA4DE-E20C-82F7-91A2-91B120E8AF0A}"/>
                </a:ext>
              </a:extLst>
            </p:cNvPr>
            <p:cNvSpPr txBox="1"/>
            <p:nvPr/>
          </p:nvSpPr>
          <p:spPr>
            <a:xfrm>
              <a:off x="8751132" y="5016904"/>
              <a:ext cx="1480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HSE Sans" panose="02000000000000000000" pitchFamily="2" charset="0"/>
                </a:rPr>
                <a:t>zakupki.gov.ru</a:t>
              </a:r>
              <a:endParaRPr lang="ru-RU" sz="1600" b="1" dirty="0">
                <a:latin typeface="HSE Sans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9DEF8E8-59B5-B204-3B9D-F13589DADF16}"/>
              </a:ext>
            </a:extLst>
          </p:cNvPr>
          <p:cNvSpPr/>
          <p:nvPr/>
        </p:nvSpPr>
        <p:spPr>
          <a:xfrm>
            <a:off x="2633869" y="5253153"/>
            <a:ext cx="477740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Каждый студент в команде выбирает ОДНУ информационную систему от организации (уникальную)</a:t>
            </a:r>
          </a:p>
        </p:txBody>
      </p:sp>
    </p:spTree>
    <p:extLst>
      <p:ext uri="{BB962C8B-B14F-4D97-AF65-F5344CB8AC3E}">
        <p14:creationId xmlns:p14="http://schemas.microsoft.com/office/powerpoint/2010/main" val="160216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C4A445-F94A-635F-B114-1F12FAAEF8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75DFF-8AFA-247B-36EB-242C77C2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1. Информационная система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A3F17-A48A-4A41-B578-949717190F1B}"/>
              </a:ext>
            </a:extLst>
          </p:cNvPr>
          <p:cNvSpPr/>
          <p:nvPr/>
        </p:nvSpPr>
        <p:spPr>
          <a:xfrm>
            <a:off x="3909587" y="2321084"/>
            <a:ext cx="4372824" cy="914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Шаг 1.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Определить Информационную систему в Организации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A5BBE-BA24-C2A5-5357-2151BDF05450}"/>
              </a:ext>
            </a:extLst>
          </p:cNvPr>
          <p:cNvSpPr/>
          <p:nvPr/>
        </p:nvSpPr>
        <p:spPr>
          <a:xfrm>
            <a:off x="536082" y="3729354"/>
            <a:ext cx="2897109" cy="12509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 НЕ программное обеспечение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7823D-279E-FC61-294E-865D65F2644F}"/>
              </a:ext>
            </a:extLst>
          </p:cNvPr>
          <p:cNvSpPr/>
          <p:nvPr/>
        </p:nvSpPr>
        <p:spPr>
          <a:xfrm>
            <a:off x="4650861" y="3729354"/>
            <a:ext cx="2897109" cy="12509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 комплекс, нацеленный на выполнение какой-либо задачи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B05EE-9A65-5BA6-BDF7-09E05591170C}"/>
              </a:ext>
            </a:extLst>
          </p:cNvPr>
          <p:cNvSpPr/>
          <p:nvPr/>
        </p:nvSpPr>
        <p:spPr>
          <a:xfrm>
            <a:off x="8765640" y="3729354"/>
            <a:ext cx="2897109" cy="12509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Обычно, применяется для автоматизации каких-либо бизнес-процессов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CC815-53B4-25FE-FCB7-FACE679BB5F6}"/>
              </a:ext>
            </a:extLst>
          </p:cNvPr>
          <p:cNvSpPr/>
          <p:nvPr/>
        </p:nvSpPr>
        <p:spPr>
          <a:xfrm>
            <a:off x="3316224" y="5385816"/>
            <a:ext cx="5559549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Рассчитать стоимость ИС.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Как сумма всех закупок по конкретной ИС.</a:t>
            </a:r>
          </a:p>
        </p:txBody>
      </p:sp>
    </p:spTree>
    <p:extLst>
      <p:ext uri="{BB962C8B-B14F-4D97-AF65-F5344CB8AC3E}">
        <p14:creationId xmlns:p14="http://schemas.microsoft.com/office/powerpoint/2010/main" val="393569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9E72-3DDF-783A-C391-EA810BA1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D12277-AE7C-48CB-C4CC-9DA27FDA43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CF3F98-8B18-0683-BD89-394C1564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 1. Информационная система</a:t>
            </a:r>
            <a:br>
              <a:rPr lang="ru-RU" dirty="0"/>
            </a:br>
            <a:r>
              <a:rPr lang="ru-RU" dirty="0"/>
              <a:t>Примеры информационных систем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A18BB-CDAD-4216-3012-494FE42B2A36}"/>
              </a:ext>
            </a:extLst>
          </p:cNvPr>
          <p:cNvSpPr/>
          <p:nvPr/>
        </p:nvSpPr>
        <p:spPr>
          <a:xfrm>
            <a:off x="536082" y="2219215"/>
            <a:ext cx="4698749" cy="8589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Государственная информационная система «Региональный электронный бюджет Московской области»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1F495-6D3B-3E96-1359-C98C37EC5955}"/>
              </a:ext>
            </a:extLst>
          </p:cNvPr>
          <p:cNvSpPr/>
          <p:nvPr/>
        </p:nvSpPr>
        <p:spPr>
          <a:xfrm>
            <a:off x="536081" y="3288134"/>
            <a:ext cx="4698750" cy="85896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Информационная система «Единый центр управления регионом»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E4AEA-5101-52BF-D4F0-912DD4F810FC}"/>
              </a:ext>
            </a:extLst>
          </p:cNvPr>
          <p:cNvSpPr/>
          <p:nvPr/>
        </p:nvSpPr>
        <p:spPr>
          <a:xfrm>
            <a:off x="536082" y="5671533"/>
            <a:ext cx="4698750" cy="8589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Автоматизированная информационная система ОМС «Персонифицированный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учет оказанной медицинской помощи»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CDC4D1-6DA0-6F36-0C32-82FD0102F066}"/>
              </a:ext>
            </a:extLst>
          </p:cNvPr>
          <p:cNvSpPr/>
          <p:nvPr/>
        </p:nvSpPr>
        <p:spPr>
          <a:xfrm>
            <a:off x="536082" y="4357054"/>
            <a:ext cx="4698749" cy="110452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Информационная система «Сквозной учет назначения и проведения высокотехнологичной медицинской помощи»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BFA063-F5E9-AAB1-0A03-C904B5D99C0A}"/>
              </a:ext>
            </a:extLst>
          </p:cNvPr>
          <p:cNvSpPr/>
          <p:nvPr/>
        </p:nvSpPr>
        <p:spPr>
          <a:xfrm>
            <a:off x="6373640" y="2309967"/>
            <a:ext cx="4575018" cy="586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Номер «закупки» (или тендера) - некорректно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35A5F-A49C-9961-93E3-00B13FA711B4}"/>
              </a:ext>
            </a:extLst>
          </p:cNvPr>
          <p:cNvSpPr/>
          <p:nvPr/>
        </p:nvSpPr>
        <p:spPr>
          <a:xfrm>
            <a:off x="6373640" y="3254401"/>
            <a:ext cx="4575018" cy="586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Ссылка на «закупку» - некорректно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E14C1-E98A-012C-65E2-ED0E9CBBE5FD}"/>
              </a:ext>
            </a:extLst>
          </p:cNvPr>
          <p:cNvSpPr/>
          <p:nvPr/>
        </p:nvSpPr>
        <p:spPr>
          <a:xfrm>
            <a:off x="6373638" y="5168447"/>
            <a:ext cx="4575019" cy="586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Техническая поддержка - некорректно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7E924-230D-D5DB-7339-49E15B302C25}"/>
              </a:ext>
            </a:extLst>
          </p:cNvPr>
          <p:cNvSpPr/>
          <p:nvPr/>
        </p:nvSpPr>
        <p:spPr>
          <a:xfrm>
            <a:off x="6373640" y="4202120"/>
            <a:ext cx="4575018" cy="5862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Программное обеспечение - некорректно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F6AB0164-B5FD-2980-ABB6-774B5A9AA69E}"/>
              </a:ext>
            </a:extLst>
          </p:cNvPr>
          <p:cNvSpPr/>
          <p:nvPr/>
        </p:nvSpPr>
        <p:spPr>
          <a:xfrm>
            <a:off x="11002994" y="2238855"/>
            <a:ext cx="728484" cy="7284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D00E11B4-92D0-6A33-446C-6C64DF71523E}"/>
              </a:ext>
            </a:extLst>
          </p:cNvPr>
          <p:cNvSpPr/>
          <p:nvPr/>
        </p:nvSpPr>
        <p:spPr>
          <a:xfrm>
            <a:off x="11002994" y="3183289"/>
            <a:ext cx="728484" cy="7284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375574D3-C261-29A5-1225-40C8A5C0A918}"/>
              </a:ext>
            </a:extLst>
          </p:cNvPr>
          <p:cNvSpPr/>
          <p:nvPr/>
        </p:nvSpPr>
        <p:spPr>
          <a:xfrm>
            <a:off x="11002994" y="4131008"/>
            <a:ext cx="728484" cy="7284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E356EFFA-DD21-922F-D453-A408E3A6709A}"/>
              </a:ext>
            </a:extLst>
          </p:cNvPr>
          <p:cNvSpPr/>
          <p:nvPr/>
        </p:nvSpPr>
        <p:spPr>
          <a:xfrm>
            <a:off x="11002994" y="5097335"/>
            <a:ext cx="728484" cy="7284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63FE35-27A8-01BD-3FDF-82630A67D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F5068-47EC-6059-6804-1E7C2493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2. Определить состав ИС – программное обеспечение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E03DDE-B7CE-B868-0191-9EFD0CF7B327}"/>
              </a:ext>
            </a:extLst>
          </p:cNvPr>
          <p:cNvSpPr/>
          <p:nvPr/>
        </p:nvSpPr>
        <p:spPr>
          <a:xfrm>
            <a:off x="3746625" y="2570037"/>
            <a:ext cx="4698750" cy="8589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Автоматизированная информационная система ОМС «Персонифицированный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учет оказанной медицинской помощи»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AB0FE-E91A-C173-0AA4-855A9CE84024}"/>
              </a:ext>
            </a:extLst>
          </p:cNvPr>
          <p:cNvSpPr/>
          <p:nvPr/>
        </p:nvSpPr>
        <p:spPr>
          <a:xfrm>
            <a:off x="3506708" y="3865830"/>
            <a:ext cx="5178583" cy="6338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 для серверов приложений – </a:t>
            </a:r>
            <a:r>
              <a:rPr lang="en-US" dirty="0"/>
              <a:t>IBM</a:t>
            </a:r>
            <a:r>
              <a:rPr lang="ru-RU" dirty="0"/>
              <a:t> AIX 7.2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AD638-FC5C-DD57-5120-D6AB000F77E5}"/>
              </a:ext>
            </a:extLst>
          </p:cNvPr>
          <p:cNvSpPr/>
          <p:nvPr/>
        </p:nvSpPr>
        <p:spPr>
          <a:xfrm>
            <a:off x="3506708" y="4772638"/>
            <a:ext cx="5178583" cy="6338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СУБД </a:t>
            </a:r>
            <a:r>
              <a:rPr lang="en-US" dirty="0"/>
              <a:t>Oracle Database 11g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4C0A1-6F36-E664-1F97-2F4F5531BAED}"/>
              </a:ext>
            </a:extLst>
          </p:cNvPr>
          <p:cNvSpPr/>
          <p:nvPr/>
        </p:nvSpPr>
        <p:spPr>
          <a:xfrm>
            <a:off x="3506708" y="5679446"/>
            <a:ext cx="5178583" cy="6338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Среда разработки (фреймворк)</a:t>
            </a:r>
          </a:p>
          <a:p>
            <a:pPr algn="ctr"/>
            <a:r>
              <a:rPr lang="ru-RU" dirty="0"/>
              <a:t>Java (версия не ниже 1.8)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BD816-4344-F9FC-A621-94A4778BB06A}"/>
              </a:ext>
            </a:extLst>
          </p:cNvPr>
          <p:cNvSpPr/>
          <p:nvPr/>
        </p:nvSpPr>
        <p:spPr>
          <a:xfrm>
            <a:off x="536082" y="2716039"/>
            <a:ext cx="2046083" cy="26164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рамках данной самостоятельной работы рассмативаем ТОЛЬКО программное обеспечение, как состав ИС</a:t>
            </a:r>
          </a:p>
        </p:txBody>
      </p:sp>
    </p:spTree>
    <p:extLst>
      <p:ext uri="{BB962C8B-B14F-4D97-AF65-F5344CB8AC3E}">
        <p14:creationId xmlns:p14="http://schemas.microsoft.com/office/powerpoint/2010/main" val="2413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65A3C0-938F-5F58-A2E7-4109D181E0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67123D-8238-1F4E-B072-F039C29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информационной системы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88644-D502-093C-5DFA-FA39E47F076B}"/>
              </a:ext>
            </a:extLst>
          </p:cNvPr>
          <p:cNvSpPr txBox="1"/>
          <p:nvPr/>
        </p:nvSpPr>
        <p:spPr>
          <a:xfrm>
            <a:off x="2860178" y="5080884"/>
            <a:ext cx="6471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latin typeface="HSE Sans" panose="02000000000000000000" pitchFamily="2" charset="0"/>
              </a:rPr>
              <a:t>Тест для тех, кто еще не определился с Информационной системой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AFB8A2-1D28-936F-C4DE-AF8CF6DC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257425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6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12E98D-0510-F1D7-98D9-369916F5BB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9AA08-34F3-5DFE-7E19-BE27B297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Исследовать уязвимости в ПО </a:t>
            </a:r>
          </a:p>
        </p:txBody>
      </p:sp>
      <p:pic>
        <p:nvPicPr>
          <p:cNvPr id="4" name="Picture 2" descr="cve-team (CVE Team) · GitHub">
            <a:extLst>
              <a:ext uri="{FF2B5EF4-FFF2-40B4-BE49-F238E27FC236}">
                <a16:creationId xmlns:a16="http://schemas.microsoft.com/office/drawing/2014/main" id="{1C54AD73-5DD0-00E8-1EB0-95C0C37DC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18394"/>
          <a:stretch>
            <a:fillRect/>
          </a:stretch>
        </p:blipFill>
        <p:spPr bwMode="auto">
          <a:xfrm>
            <a:off x="1660993" y="2507050"/>
            <a:ext cx="2546405" cy="1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A06F12-F1A5-ABD3-E0D8-D2F4D0FC7FE9}"/>
              </a:ext>
            </a:extLst>
          </p:cNvPr>
          <p:cNvGrpSpPr/>
          <p:nvPr/>
        </p:nvGrpSpPr>
        <p:grpSpPr>
          <a:xfrm>
            <a:off x="5439277" y="2230999"/>
            <a:ext cx="1348639" cy="2161733"/>
            <a:chOff x="8928875" y="3797366"/>
            <a:chExt cx="1348639" cy="216173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0B09EEC-F849-29FA-F16A-486CA61E5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494" y="3797366"/>
              <a:ext cx="12954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7256C3-8217-9D70-BF2C-57DBC7E6B03A}"/>
                </a:ext>
              </a:extLst>
            </p:cNvPr>
            <p:cNvSpPr txBox="1"/>
            <p:nvPr/>
          </p:nvSpPr>
          <p:spPr>
            <a:xfrm>
              <a:off x="8928875" y="5589767"/>
              <a:ext cx="134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SE Sans" panose="02000000000000000000" pitchFamily="2" charset="0"/>
                </a:rPr>
                <a:t>bdu.fstec.ru</a:t>
              </a:r>
              <a:endParaRPr lang="ru-RU" dirty="0">
                <a:latin typeface="HSE Sans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803722-EA57-FCAD-9431-D49A2EB69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96" y="2956456"/>
            <a:ext cx="2917197" cy="71081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D9C6BD-656E-491D-BB9C-AB745A6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49417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3540B3F-45DE-19F7-1D2A-395007E2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20" y="4500127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79F6F5-A5E4-CAC5-ED07-29554A19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9" y="449106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E4CD-4911-9A51-35A2-51BCD77C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91B1D7-C6BD-A017-F770-D8E6B199E8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ACABD-D102-14E3-50F5-D7456CFE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Исследовать уязвимости в ПО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D35B9-83FF-1E08-BC95-6699B1D9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4"/>
          <a:stretch>
            <a:fillRect/>
          </a:stretch>
        </p:blipFill>
        <p:spPr>
          <a:xfrm>
            <a:off x="2326677" y="1877732"/>
            <a:ext cx="7548840" cy="487706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5E90B4-FFC0-983B-7B42-AD498B512BC5}"/>
              </a:ext>
            </a:extLst>
          </p:cNvPr>
          <p:cNvSpPr/>
          <p:nvPr/>
        </p:nvSpPr>
        <p:spPr>
          <a:xfrm>
            <a:off x="307816" y="3539904"/>
            <a:ext cx="2145671" cy="1004935"/>
          </a:xfrm>
          <a:prstGeom prst="wedgeRoundRectCallout">
            <a:avLst>
              <a:gd name="adj1" fmla="val 45834"/>
              <a:gd name="adj2" fmla="val 1336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Производим поиск по ПО в составе ИС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A3DE9-D8CE-422B-6F56-C2A5D87A9B49}"/>
              </a:ext>
            </a:extLst>
          </p:cNvPr>
          <p:cNvSpPr/>
          <p:nvPr/>
        </p:nvSpPr>
        <p:spPr>
          <a:xfrm>
            <a:off x="2163779" y="5214796"/>
            <a:ext cx="2073243" cy="642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75586BC-289B-69D0-7B7C-966A0D1EADE2}"/>
              </a:ext>
            </a:extLst>
          </p:cNvPr>
          <p:cNvSpPr/>
          <p:nvPr/>
        </p:nvSpPr>
        <p:spPr>
          <a:xfrm>
            <a:off x="8247707" y="2862989"/>
            <a:ext cx="2797521" cy="1004934"/>
          </a:xfrm>
          <a:prstGeom prst="wedgeRoundRectCallout">
            <a:avLst>
              <a:gd name="adj1" fmla="val -82879"/>
              <a:gd name="adj2" fmla="val 7961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Список уязвимостей по выбранному ПО</a:t>
            </a:r>
          </a:p>
        </p:txBody>
      </p:sp>
    </p:spTree>
    <p:extLst>
      <p:ext uri="{BB962C8B-B14F-4D97-AF65-F5344CB8AC3E}">
        <p14:creationId xmlns:p14="http://schemas.microsoft.com/office/powerpoint/2010/main" val="25072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5AD2-D5AA-07F2-C654-7B1F54A65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F9943-3BE7-1D36-AA9E-3AD404933F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CB2C3-603D-67CF-BD90-3DAE4269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Исследовать уязвимости в ПО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1916C-CBB5-9823-7505-76CCD052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1" t="23630" r="26371" b="3630"/>
          <a:stretch>
            <a:fillRect/>
          </a:stretch>
        </p:blipFill>
        <p:spPr>
          <a:xfrm>
            <a:off x="3040455" y="2022715"/>
            <a:ext cx="6111089" cy="447767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B535E1-3BA2-2076-8D45-308408DD3E5A}"/>
              </a:ext>
            </a:extLst>
          </p:cNvPr>
          <p:cNvSpPr/>
          <p:nvPr/>
        </p:nvSpPr>
        <p:spPr>
          <a:xfrm>
            <a:off x="529251" y="3831786"/>
            <a:ext cx="2179958" cy="1609346"/>
          </a:xfrm>
          <a:prstGeom prst="wedgeRoundRectCallout">
            <a:avLst>
              <a:gd name="adj1" fmla="val 109117"/>
              <a:gd name="adj2" fmla="val -594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Проверяем, относится ли выбранная уязвимость к ПО из состава ИС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7B4A52-5361-1597-9531-06D5E07D11C8}"/>
              </a:ext>
            </a:extLst>
          </p:cNvPr>
          <p:cNvSpPr/>
          <p:nvPr/>
        </p:nvSpPr>
        <p:spPr>
          <a:xfrm>
            <a:off x="9042903" y="2949974"/>
            <a:ext cx="2179958" cy="1609346"/>
          </a:xfrm>
          <a:prstGeom prst="wedgeRoundRectCallout">
            <a:avLst>
              <a:gd name="adj1" fmla="val -172875"/>
              <a:gd name="adj2" fmla="val -183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Сверяем ВЕРСИИ программного обеспечения с собранными из документации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DF0CD11-753B-2DA9-23C0-C425AE83B797}"/>
              </a:ext>
            </a:extLst>
          </p:cNvPr>
          <p:cNvSpPr/>
          <p:nvPr/>
        </p:nvSpPr>
        <p:spPr>
          <a:xfrm>
            <a:off x="536082" y="2022715"/>
            <a:ext cx="2179958" cy="1609346"/>
          </a:xfrm>
          <a:prstGeom prst="wedgeRoundRectCallout">
            <a:avLst>
              <a:gd name="adj1" fmla="val 65925"/>
              <a:gd name="adj2" fmla="val -329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Записываем НОМЕР уязвимости и ее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1436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EC9BB-68CD-5409-9202-BAC53074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503218-745B-B658-9F5E-CCA3B6E8FA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72502-19B0-D312-7C78-79D7FDF5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Исследовать уязвимости в ПО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F456B-656F-60EE-5129-5F8EAE76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1" t="23630" r="26371" b="3630"/>
          <a:stretch>
            <a:fillRect/>
          </a:stretch>
        </p:blipFill>
        <p:spPr>
          <a:xfrm>
            <a:off x="3040455" y="2022715"/>
            <a:ext cx="6111089" cy="447767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390306B-3320-CEED-E823-EBE510216EAE}"/>
              </a:ext>
            </a:extLst>
          </p:cNvPr>
          <p:cNvSpPr/>
          <p:nvPr/>
        </p:nvSpPr>
        <p:spPr>
          <a:xfrm>
            <a:off x="7280914" y="3976911"/>
            <a:ext cx="2179958" cy="1609346"/>
          </a:xfrm>
          <a:prstGeom prst="wedgeRoundRectCallout">
            <a:avLst>
              <a:gd name="adj1" fmla="val -55759"/>
              <a:gd name="adj2" fmla="val 8235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Записываем «уровень опасности уязвимости»</a:t>
            </a:r>
          </a:p>
        </p:txBody>
      </p:sp>
    </p:spTree>
    <p:extLst>
      <p:ext uri="{BB962C8B-B14F-4D97-AF65-F5344CB8AC3E}">
        <p14:creationId xmlns:p14="http://schemas.microsoft.com/office/powerpoint/2010/main" val="22075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5ABD-8F1B-F152-7559-0CD13980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26B91-4692-B97A-B985-94205D1E7A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884A7-8417-3919-1BEE-0ABD4CAF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3. Исследовать уязвимости в ПО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17F4205-2BC1-71B9-62E9-468DFD0195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82" y="2389777"/>
              <a:ext cx="8127998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1114">
                      <a:extLst>
                        <a:ext uri="{9D8B030D-6E8A-4147-A177-3AD203B41FA5}">
                          <a16:colId xmlns:a16="http://schemas.microsoft.com/office/drawing/2014/main" val="990653698"/>
                        </a:ext>
                      </a:extLst>
                    </a:gridCol>
                    <a:gridCol w="3087232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2652665">
                      <a:extLst>
                        <a:ext uri="{9D8B030D-6E8A-4147-A177-3AD203B41FA5}">
                          <a16:colId xmlns:a16="http://schemas.microsoft.com/office/drawing/2014/main" val="2199365625"/>
                        </a:ext>
                      </a:extLst>
                    </a:gridCol>
                    <a:gridCol w="1366987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ПО из состава ИС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Уязвимость (номер и описание)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Уровень опасности уязвимости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уязвимости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IBM</a:t>
                          </a:r>
                          <a:r>
                            <a:rPr lang="ru-RU" dirty="0"/>
                            <a:t> AIX 7.1 и выше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2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Средний уровень опасности (базовая оценка CVSS 2.0 составляет 6,2)</a:t>
                          </a:r>
                        </a:p>
                        <a:p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Высокий уровень опасности (базовая оценка CVSS 3.1 составляет 7,4)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IBM</a:t>
                          </a:r>
                          <a:r>
                            <a:rPr lang="ru-RU" dirty="0"/>
                            <a:t> AIX 7.1 и выше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2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Критический уровень опасности (базовая оценка CVSS 2.0 составляет 10)</a:t>
                          </a:r>
                        </a:p>
                        <a:p>
                          <a:r>
                            <a:rPr lang="ru-RU" sz="1400" dirty="0"/>
                            <a:t>Критический уровень опасности (базовая оценка CVSS 3.1 составляет 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17F4205-2BC1-71B9-62E9-468DFD0195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622103"/>
                  </p:ext>
                </p:extLst>
              </p:nvPr>
            </p:nvGraphicFramePr>
            <p:xfrm>
              <a:off x="536082" y="2389777"/>
              <a:ext cx="8127998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1114">
                      <a:extLst>
                        <a:ext uri="{9D8B030D-6E8A-4147-A177-3AD203B41FA5}">
                          <a16:colId xmlns:a16="http://schemas.microsoft.com/office/drawing/2014/main" val="990653698"/>
                        </a:ext>
                      </a:extLst>
                    </a:gridCol>
                    <a:gridCol w="3087232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2652665">
                      <a:extLst>
                        <a:ext uri="{9D8B030D-6E8A-4147-A177-3AD203B41FA5}">
                          <a16:colId xmlns:a16="http://schemas.microsoft.com/office/drawing/2014/main" val="2199365625"/>
                        </a:ext>
                      </a:extLst>
                    </a:gridCol>
                    <a:gridCol w="1366987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ПО из состава ИС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Уязвимость (номер и описание)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Уровень опасности уязвимости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3778" t="-3333" r="-1778" b="-31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IBM</a:t>
                          </a:r>
                          <a:r>
                            <a:rPr lang="ru-RU" dirty="0"/>
                            <a:t> AIX 7.1 и выше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2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Средний уровень опасности (базовая оценка CVSS 2.0 составляет 6,2)</a:t>
                          </a:r>
                        </a:p>
                        <a:p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Высокий уровень опасности (базовая оценка CVSS 3.1 составляет 7,4)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IBM</a:t>
                          </a:r>
                          <a:r>
                            <a:rPr lang="ru-RU" dirty="0"/>
                            <a:t> AIX 7.1 и выше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2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/>
                            <a:t>Критический уровень опасности (базовая оценка CVSS 2.0 составляет 10)</a:t>
                          </a:r>
                        </a:p>
                        <a:p>
                          <a:r>
                            <a:rPr lang="ru-RU" sz="1400" dirty="0"/>
                            <a:t>Критический уровень опасности (базовая оценка CVSS 3.1 составляет 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48CFCE-F562-FE50-83F2-BA3FA4F79B9F}"/>
              </a:ext>
            </a:extLst>
          </p:cNvPr>
          <p:cNvSpPr/>
          <p:nvPr/>
        </p:nvSpPr>
        <p:spPr>
          <a:xfrm>
            <a:off x="8953877" y="1877732"/>
            <a:ext cx="3007655" cy="1770815"/>
          </a:xfrm>
          <a:prstGeom prst="wedgeRoundRectCallout">
            <a:avLst>
              <a:gd name="adj1" fmla="val -113733"/>
              <a:gd name="adj2" fmla="val 4953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Есть несколько алгоритмов расчета опасности – </a:t>
            </a:r>
            <a:r>
              <a:rPr lang="en-US" sz="1600" dirty="0"/>
              <a:t>CVSS 2.0, CVSS 3.1</a:t>
            </a:r>
            <a:r>
              <a:rPr lang="ru-RU" sz="1600" dirty="0"/>
              <a:t> и др.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Выберите ОДИН алгоритм и используйте для ВСЕХ выявленных уязвимостей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35C3BA-2CF8-1577-D7F3-BCAAB4C8E0B8}"/>
              </a:ext>
            </a:extLst>
          </p:cNvPr>
          <p:cNvSpPr/>
          <p:nvPr/>
        </p:nvSpPr>
        <p:spPr>
          <a:xfrm>
            <a:off x="6867424" y="5910481"/>
            <a:ext cx="2394223" cy="687907"/>
          </a:xfrm>
          <a:prstGeom prst="wedgeRoundRectCallout">
            <a:avLst>
              <a:gd name="adj1" fmla="val -69235"/>
              <a:gd name="adj2" fmla="val -5419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Например, выбираем </a:t>
            </a:r>
            <a:r>
              <a:rPr lang="en-US" dirty="0"/>
              <a:t>CVSS 3.1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1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6A63-2C38-2DF1-711F-B577603FF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C1F95A-1222-2046-7E6A-93D7E4F29D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E4CEA-A1ED-0FEE-BE03-AADA4472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4. Связываем уязвимости с угрозами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5DEC4-189C-843A-5647-E7A978FDA3DC}"/>
              </a:ext>
            </a:extLst>
          </p:cNvPr>
          <p:cNvSpPr txBox="1"/>
          <p:nvPr/>
        </p:nvSpPr>
        <p:spPr>
          <a:xfrm>
            <a:off x="3400249" y="2355052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HSE Sans" panose="02000000000000000000" pitchFamily="50" charset="0"/>
              </a:rPr>
              <a:t>Банк данных угроз безопасности информации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FE8-0F38-DA7F-1BA9-4E64B4DDDC31}"/>
              </a:ext>
            </a:extLst>
          </p:cNvPr>
          <p:cNvSpPr txBox="1"/>
          <p:nvPr/>
        </p:nvSpPr>
        <p:spPr>
          <a:xfrm>
            <a:off x="4850517" y="2934031"/>
            <a:ext cx="219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SE Sans" panose="02000000000000000000" pitchFamily="2" charset="0"/>
              </a:rPr>
              <a:t>https://bdu.fstec.ru</a:t>
            </a:r>
            <a:endParaRPr lang="ru-RU" b="1" dirty="0">
              <a:latin typeface="HSE Sans" panose="0200000000000000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038BDAE-6E88-A5D3-D372-484284B2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10" y="376457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032CB-0170-F9E0-C445-A3CA154D8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165" y="2761172"/>
            <a:ext cx="1668970" cy="2219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D6797-BAB5-D7DC-1F94-D66E8B1272D5}"/>
              </a:ext>
            </a:extLst>
          </p:cNvPr>
          <p:cNvSpPr txBox="1"/>
          <p:nvPr/>
        </p:nvSpPr>
        <p:spPr>
          <a:xfrm>
            <a:off x="9310958" y="5227974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HSE Sans" panose="02000000000000000000" pitchFamily="2" charset="0"/>
              </a:rPr>
              <a:t>ФСТЭК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0543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1E4A-3137-C315-AFFE-F8BF0FE8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C6F03-540F-43AB-06C4-9F339AF9F6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68687-BA46-4BA3-544A-35A6FE6E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4. Связываем уязвимости с угрозами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469A6AD-4074-89E7-673E-6303E9D145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82" y="2389777"/>
              <a:ext cx="11126666" cy="3779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3902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42139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4128380">
                      <a:extLst>
                        <a:ext uri="{9D8B030D-6E8A-4147-A177-3AD203B41FA5}">
                          <a16:colId xmlns:a16="http://schemas.microsoft.com/office/drawing/2014/main" val="3280336944"/>
                        </a:ext>
                      </a:extLst>
                    </a:gridCol>
                    <a:gridCol w="1712990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уязвимости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угрозы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2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6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600" b="1" dirty="0"/>
                            <a:t>Источник угрозы: </a:t>
                          </a:r>
                          <a:r>
                            <a:rPr lang="ru-RU" sz="16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2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6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600" b="1" dirty="0"/>
                            <a:t>Источник угрозы: </a:t>
                          </a:r>
                          <a:r>
                            <a:rPr lang="ru-RU" sz="16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469A6AD-4074-89E7-673E-6303E9D14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464677"/>
                  </p:ext>
                </p:extLst>
              </p:nvPr>
            </p:nvGraphicFramePr>
            <p:xfrm>
              <a:off x="536082" y="2389777"/>
              <a:ext cx="11126666" cy="3779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63902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42139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4128380">
                      <a:extLst>
                        <a:ext uri="{9D8B030D-6E8A-4147-A177-3AD203B41FA5}">
                          <a16:colId xmlns:a16="http://schemas.microsoft.com/office/drawing/2014/main" val="3280336944"/>
                        </a:ext>
                      </a:extLst>
                    </a:gridCol>
                    <a:gridCol w="1712990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1368" t="-4762" r="-411538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50534" t="-4762" r="-1423" b="-5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2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6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600" b="1" dirty="0"/>
                            <a:t>Источник угрозы: </a:t>
                          </a:r>
                          <a:r>
                            <a:rPr lang="ru-RU" sz="16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2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6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600" b="1" dirty="0"/>
                            <a:t>Источник угрозы: </a:t>
                          </a:r>
                          <a:r>
                            <a:rPr lang="ru-RU" sz="16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42CA2CB-FD2F-A2C0-B3C1-C44F7CEFC14B}"/>
              </a:ext>
            </a:extLst>
          </p:cNvPr>
          <p:cNvSpPr/>
          <p:nvPr/>
        </p:nvSpPr>
        <p:spPr>
          <a:xfrm>
            <a:off x="9268526" y="1144299"/>
            <a:ext cx="2394223" cy="989456"/>
          </a:xfrm>
          <a:prstGeom prst="wedgeRoundRectCallout">
            <a:avLst>
              <a:gd name="adj1" fmla="val 10930"/>
              <a:gd name="adj2" fmla="val 99583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Предполагаем, на основе источника угрозы</a:t>
            </a:r>
          </a:p>
        </p:txBody>
      </p:sp>
    </p:spTree>
    <p:extLst>
      <p:ext uri="{BB962C8B-B14F-4D97-AF65-F5344CB8AC3E}">
        <p14:creationId xmlns:p14="http://schemas.microsoft.com/office/powerpoint/2010/main" val="12270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53689-0B65-B646-ECE9-64DF3609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B37EDB-C8C2-D9BE-89C8-E59F8DBE8D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73F34-E6E6-1414-D87A-233CDE16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5. Оцениваем риски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889E13-8C09-837D-9F0A-90CDFD9D41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81" y="2389777"/>
              <a:ext cx="11126668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455">
                      <a:extLst>
                        <a:ext uri="{9D8B030D-6E8A-4147-A177-3AD203B41FA5}">
                          <a16:colId xmlns:a16="http://schemas.microsoft.com/office/drawing/2014/main" val="2165130625"/>
                        </a:ext>
                      </a:extLst>
                    </a:gridCol>
                    <a:gridCol w="2459736">
                      <a:extLst>
                        <a:ext uri="{9D8B030D-6E8A-4147-A177-3AD203B41FA5}">
                          <a16:colId xmlns:a16="http://schemas.microsoft.com/office/drawing/2014/main" val="2545590982"/>
                        </a:ext>
                      </a:extLst>
                    </a:gridCol>
                    <a:gridCol w="2551176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18548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1020009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2931348702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32859813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Риск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уязвимости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угрозы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доступа к защищаемым файлам с использованием обходного пути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1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8 547 844,89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удаленного запуска вредоносного кода в обход механизмов защиты операционной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1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3 850 380,58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889E13-8C09-837D-9F0A-90CDFD9D41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989105"/>
                  </p:ext>
                </p:extLst>
              </p:nvPr>
            </p:nvGraphicFramePr>
            <p:xfrm>
              <a:off x="536081" y="2389777"/>
              <a:ext cx="11126668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455">
                      <a:extLst>
                        <a:ext uri="{9D8B030D-6E8A-4147-A177-3AD203B41FA5}">
                          <a16:colId xmlns:a16="http://schemas.microsoft.com/office/drawing/2014/main" val="2165130625"/>
                        </a:ext>
                      </a:extLst>
                    </a:gridCol>
                    <a:gridCol w="2459736">
                      <a:extLst>
                        <a:ext uri="{9D8B030D-6E8A-4147-A177-3AD203B41FA5}">
                          <a16:colId xmlns:a16="http://schemas.microsoft.com/office/drawing/2014/main" val="2545590982"/>
                        </a:ext>
                      </a:extLst>
                    </a:gridCol>
                    <a:gridCol w="2551176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18548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1020009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2931348702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3285981329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Риск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8969" t="-1667" r="-295361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9405" t="-1667" r="-241071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3500" t="-1667" r="-102500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9453" t="-1667" r="-1990" b="-4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15392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доступа к защищаемым файлам с использованием обходного пути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1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8 547 844,89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удаленного запуска вредоносного кода в обход механизмов защиты операционной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1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3 850 380,58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691FAF-4B25-66B4-3CFB-2D72535AFA58}"/>
              </a:ext>
            </a:extLst>
          </p:cNvPr>
          <p:cNvSpPr/>
          <p:nvPr/>
        </p:nvSpPr>
        <p:spPr>
          <a:xfrm>
            <a:off x="8678405" y="885735"/>
            <a:ext cx="2394223" cy="1397733"/>
          </a:xfrm>
          <a:prstGeom prst="wedgeRoundRectCallout">
            <a:avLst>
              <a:gd name="adj1" fmla="val 3291"/>
              <a:gd name="adj2" fmla="val 72433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Цена потери (ущерб)</a:t>
            </a:r>
          </a:p>
          <a:p>
            <a:pPr algn="ctr"/>
            <a:r>
              <a:rPr lang="ru-RU" dirty="0"/>
              <a:t>расцениваем как СТОИМОСТЬ всей информационной системы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05437-E864-5284-EA4B-E15A8DA15C0A}"/>
                  </a:ext>
                </a:extLst>
              </p:cNvPr>
              <p:cNvSpPr txBox="1"/>
              <p:nvPr/>
            </p:nvSpPr>
            <p:spPr>
              <a:xfrm>
                <a:off x="1888039" y="4258245"/>
                <a:ext cx="7885569" cy="8066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угрозы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4800" dirty="0"/>
                        <m:t> 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уязвимости</m:t>
                          </m:r>
                        </m:sub>
                      </m:sSub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48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05437-E864-5284-EA4B-E15A8DA15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39" y="4258245"/>
                <a:ext cx="7885569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FB4B6-FEEC-299F-226C-38AE603C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5A5438-6835-C38D-AB3C-AA869DE3D0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5AE38-13C7-02DA-B6D5-63028378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6. Ранжируем риски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25B2C76-D101-F307-DEB3-C9EACE6447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81" y="2389777"/>
              <a:ext cx="11126668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455">
                      <a:extLst>
                        <a:ext uri="{9D8B030D-6E8A-4147-A177-3AD203B41FA5}">
                          <a16:colId xmlns:a16="http://schemas.microsoft.com/office/drawing/2014/main" val="2165130625"/>
                        </a:ext>
                      </a:extLst>
                    </a:gridCol>
                    <a:gridCol w="2459736">
                      <a:extLst>
                        <a:ext uri="{9D8B030D-6E8A-4147-A177-3AD203B41FA5}">
                          <a16:colId xmlns:a16="http://schemas.microsoft.com/office/drawing/2014/main" val="2545590982"/>
                        </a:ext>
                      </a:extLst>
                    </a:gridCol>
                    <a:gridCol w="2551176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18548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1020009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2931348702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32859813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Риск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уязвимости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угрозы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доступа к защищаемым файлам с использованием обходного пути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1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8 547 844,89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удаленного запуска вредоносного кода в обход механизмов защиты операционной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1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3 850 380,58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25B2C76-D101-F307-DEB3-C9EACE644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253921"/>
                  </p:ext>
                </p:extLst>
              </p:nvPr>
            </p:nvGraphicFramePr>
            <p:xfrm>
              <a:off x="536081" y="2389777"/>
              <a:ext cx="11126668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6455">
                      <a:extLst>
                        <a:ext uri="{9D8B030D-6E8A-4147-A177-3AD203B41FA5}">
                          <a16:colId xmlns:a16="http://schemas.microsoft.com/office/drawing/2014/main" val="2165130625"/>
                        </a:ext>
                      </a:extLst>
                    </a:gridCol>
                    <a:gridCol w="2459736">
                      <a:extLst>
                        <a:ext uri="{9D8B030D-6E8A-4147-A177-3AD203B41FA5}">
                          <a16:colId xmlns:a16="http://schemas.microsoft.com/office/drawing/2014/main" val="2545590982"/>
                        </a:ext>
                      </a:extLst>
                    </a:gridCol>
                    <a:gridCol w="2551176">
                      <a:extLst>
                        <a:ext uri="{9D8B030D-6E8A-4147-A177-3AD203B41FA5}">
                          <a16:colId xmlns:a16="http://schemas.microsoft.com/office/drawing/2014/main" val="4056656817"/>
                        </a:ext>
                      </a:extLst>
                    </a:gridCol>
                    <a:gridCol w="1185484">
                      <a:extLst>
                        <a:ext uri="{9D8B030D-6E8A-4147-A177-3AD203B41FA5}">
                          <a16:colId xmlns:a16="http://schemas.microsoft.com/office/drawing/2014/main" val="1260890738"/>
                        </a:ext>
                      </a:extLst>
                    </a:gridCol>
                    <a:gridCol w="1020009">
                      <a:extLst>
                        <a:ext uri="{9D8B030D-6E8A-4147-A177-3AD203B41FA5}">
                          <a16:colId xmlns:a16="http://schemas.microsoft.com/office/drawing/2014/main" val="1956641969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2931348702"/>
                        </a:ext>
                      </a:extLst>
                    </a:gridCol>
                    <a:gridCol w="1221904">
                      <a:extLst>
                        <a:ext uri="{9D8B030D-6E8A-4147-A177-3AD203B41FA5}">
                          <a16:colId xmlns:a16="http://schemas.microsoft.com/office/drawing/2014/main" val="3285981329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Риск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Угроза, с помощью которой может быть реализована уязвимость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Уязвимость (номер и описание)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8969" t="-1667" r="-295361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9405" t="-1667" r="-241071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3500" t="-1667" r="-102500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9453" t="-1667" r="-1990" b="-4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019985"/>
                      </a:ext>
                    </a:extLst>
                  </a:tr>
                  <a:tr h="153924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доступа к защищаемым файлам с использованием обходного пути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dirty="0"/>
                            <a:t>УБИ.015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доступа к защищаемым файлам с использованием обходного пути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низким потенциалом; Внутренний нарушитель с низким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BDU:2025-16251</a:t>
                          </a:r>
                        </a:p>
                        <a:p>
                          <a:r>
                            <a:rPr lang="ru-RU" sz="11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Уязвимость операционных систем IBM AIX и IBM VIOS связана с ошибками инициализации. Эксплуатация уязвимости может позволить нарушителю получить доступ на запись произвольных файлов</a:t>
                          </a:r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= 7,4 </a:t>
                          </a:r>
                          <a:r>
                            <a:rPr lang="en-US" sz="1600" dirty="0"/>
                            <a:t>/ 10 =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74%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8 547 844,89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9516450"/>
                      </a:ext>
                    </a:extLst>
                  </a:tr>
                  <a:tr h="1706880">
                    <a:tc>
                      <a:txBody>
                        <a:bodyPr/>
                        <a:lstStyle/>
                        <a:p>
                          <a:r>
                            <a:rPr lang="ru-RU" sz="1200" dirty="0"/>
                            <a:t>Риск удаленного запуска вредоносного кода в обход механизмов защиты операционной системы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/>
                            <a:t>УБИ.195</a:t>
                          </a:r>
                        </a:p>
                        <a:p>
                          <a:pPr algn="l"/>
                          <a:r>
                            <a:rPr lang="ru-RU" sz="1100" dirty="0"/>
                            <a:t>Угроза удаленного запуска вредоносного кода в обход механизмов защиты операционной системы</a:t>
                          </a:r>
                        </a:p>
                        <a:p>
                          <a:pPr algn="l"/>
                          <a:r>
                            <a:rPr lang="ru-RU" sz="1100" b="1" dirty="0"/>
                            <a:t>Источник угрозы: </a:t>
                          </a:r>
                          <a:r>
                            <a:rPr lang="ru-RU" sz="1100" dirty="0"/>
                            <a:t>Внешний нарушитель с высоким потенциалом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BDU:2025-14676</a:t>
                          </a:r>
                          <a:endParaRPr lang="ru-RU" dirty="0"/>
                        </a:p>
                        <a:p>
                          <a:r>
                            <a:rPr lang="ru-RU" sz="1100" dirty="0"/>
                            <a:t>Уязвимость сервера NIM операционной системы IBM AIX и IBM VIOS связана с некорректным управлением процессами. Эксплуатация уязвимости может позволить нарушителю, действующему удаленно, выполнить произвольные команды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= 10 / 10 =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100%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25%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15 401 522,33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/>
                            <a:t>3 850 380,58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209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F097A1A-4BA2-7F35-DCDF-09817BB36621}"/>
              </a:ext>
            </a:extLst>
          </p:cNvPr>
          <p:cNvSpPr/>
          <p:nvPr/>
        </p:nvSpPr>
        <p:spPr>
          <a:xfrm>
            <a:off x="7481294" y="3119402"/>
            <a:ext cx="2394223" cy="1397733"/>
          </a:xfrm>
          <a:prstGeom prst="wedgeRoundRectCallout">
            <a:avLst>
              <a:gd name="adj1" fmla="val 80821"/>
              <a:gd name="adj2" fmla="val -57099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Сортировка по значению рассчитанного риска</a:t>
            </a:r>
          </a:p>
          <a:p>
            <a:pPr algn="ctr"/>
            <a:r>
              <a:rPr lang="ru-RU" dirty="0"/>
              <a:t>От большего к меньшему</a:t>
            </a:r>
          </a:p>
        </p:txBody>
      </p:sp>
    </p:spTree>
    <p:extLst>
      <p:ext uri="{BB962C8B-B14F-4D97-AF65-F5344CB8AC3E}">
        <p14:creationId xmlns:p14="http://schemas.microsoft.com/office/powerpoint/2010/main" val="31397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C09C0-81E7-8AEE-02AB-E959BFED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6D1246-9964-15D5-DEDE-0C8FC12B91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11F32-53A3-93DB-DF52-D81A1400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7. Ваши варианты минимизации рисков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3E15D-B99A-078D-7B9A-3192653638D4}"/>
              </a:ext>
            </a:extLst>
          </p:cNvPr>
          <p:cNvSpPr/>
          <p:nvPr/>
        </p:nvSpPr>
        <p:spPr>
          <a:xfrm>
            <a:off x="3288792" y="2386584"/>
            <a:ext cx="5614416" cy="97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нужно сделать в организации, чтобы снизить значение рисков?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DD19A-E908-2B9B-6C5F-CAE188CDDF85}"/>
              </a:ext>
            </a:extLst>
          </p:cNvPr>
          <p:cNvSpPr/>
          <p:nvPr/>
        </p:nvSpPr>
        <p:spPr>
          <a:xfrm>
            <a:off x="3288792" y="3727704"/>
            <a:ext cx="5614416" cy="97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Какой уровень рисков для организации может быть приемлемым?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1CD0D-9A43-798F-30C6-6080F550F178}"/>
              </a:ext>
            </a:extLst>
          </p:cNvPr>
          <p:cNvSpPr/>
          <p:nvPr/>
        </p:nvSpPr>
        <p:spPr>
          <a:xfrm>
            <a:off x="3288792" y="5068824"/>
            <a:ext cx="5614416" cy="97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Какие действия должны предпринять разработчики ИС, чтобы снизить риски?</a:t>
            </a:r>
          </a:p>
        </p:txBody>
      </p:sp>
    </p:spTree>
    <p:extLst>
      <p:ext uri="{BB962C8B-B14F-4D97-AF65-F5344CB8AC3E}">
        <p14:creationId xmlns:p14="http://schemas.microsoft.com/office/powerpoint/2010/main" val="31265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A2DB3-D93C-8B00-2F96-12A33097B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84A08-B0BA-E5DA-8134-5545BC9A2F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9D13E9-8E00-46EF-5130-A0A82DA6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организации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5AF7CE-6966-5036-B858-BBE73959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246976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CCE6F4-0A09-B48A-F8EA-0E4F608A2633}"/>
              </a:ext>
            </a:extLst>
          </p:cNvPr>
          <p:cNvSpPr txBox="1"/>
          <p:nvPr/>
        </p:nvSpPr>
        <p:spPr>
          <a:xfrm>
            <a:off x="4136970" y="5029747"/>
            <a:ext cx="391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HSE Sans" panose="02000000000000000000" pitchFamily="2" charset="0"/>
              </a:rPr>
              <a:t>Ведомость с результатами контрольных работ.</a:t>
            </a:r>
          </a:p>
          <a:p>
            <a:pPr algn="ctr"/>
            <a:r>
              <a:rPr lang="ru-RU" sz="1400" dirty="0">
                <a:latin typeface="HSE Sans" panose="02000000000000000000" pitchFamily="2" charset="0"/>
              </a:rPr>
              <a:t>И список организаций по КОМАНДАМ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52215-A379-BD66-ED0E-BBD55A7CB13E}"/>
              </a:ext>
            </a:extLst>
          </p:cNvPr>
          <p:cNvSpPr/>
          <p:nvPr/>
        </p:nvSpPr>
        <p:spPr>
          <a:xfrm>
            <a:off x="529249" y="2958925"/>
            <a:ext cx="3159659" cy="1376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2 команды НЕ выбрали организацию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1FFB0-BDFB-F41E-712E-8ED52E358253}"/>
              </a:ext>
            </a:extLst>
          </p:cNvPr>
          <p:cNvSpPr/>
          <p:nvPr/>
        </p:nvSpPr>
        <p:spPr>
          <a:xfrm>
            <a:off x="8503090" y="2796058"/>
            <a:ext cx="3159659" cy="15389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2 команды выбрали ОДИНАКОВУЮ организацию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BC614-F10E-1001-0B6A-093D3E34FE0F}"/>
              </a:ext>
            </a:extLst>
          </p:cNvPr>
          <p:cNvSpPr/>
          <p:nvPr/>
        </p:nvSpPr>
        <p:spPr>
          <a:xfrm>
            <a:off x="674471" y="3710458"/>
            <a:ext cx="1367625" cy="46912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4 энергоблок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B3A90-E129-723E-1E15-7CDBFF6E086C}"/>
              </a:ext>
            </a:extLst>
          </p:cNvPr>
          <p:cNvSpPr/>
          <p:nvPr/>
        </p:nvSpPr>
        <p:spPr>
          <a:xfrm>
            <a:off x="2191661" y="3710458"/>
            <a:ext cx="1367625" cy="46912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Чемпионы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069F98-AE85-76B5-70CD-02940842A3C6}"/>
              </a:ext>
            </a:extLst>
          </p:cNvPr>
          <p:cNvSpPr/>
          <p:nvPr/>
        </p:nvSpPr>
        <p:spPr>
          <a:xfrm>
            <a:off x="9399106" y="3522208"/>
            <a:ext cx="1367625" cy="24955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Cherrypickme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38A23-3ACF-BE93-F902-C66F1A71DC5B}"/>
              </a:ext>
            </a:extLst>
          </p:cNvPr>
          <p:cNvSpPr/>
          <p:nvPr/>
        </p:nvSpPr>
        <p:spPr>
          <a:xfrm>
            <a:off x="9136747" y="3928752"/>
            <a:ext cx="1892341" cy="24931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Тимур и его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39311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9345B-77DB-3D18-2511-98A200A793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AAE8D1-85C8-7E15-0615-3AAB2F88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проверить организацию?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342A-74A7-7010-A981-6330E422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27" y="1877732"/>
            <a:ext cx="6595538" cy="47259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3BF075-E57D-610A-0188-BCC7446FE3A4}"/>
              </a:ext>
            </a:extLst>
          </p:cNvPr>
          <p:cNvGrpSpPr/>
          <p:nvPr/>
        </p:nvGrpSpPr>
        <p:grpSpPr>
          <a:xfrm>
            <a:off x="1092414" y="2775366"/>
            <a:ext cx="2343150" cy="2640087"/>
            <a:chOff x="8319632" y="2715371"/>
            <a:chExt cx="2343150" cy="264008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068E28A-21B5-6E89-8CED-A86FDED50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632" y="2715371"/>
              <a:ext cx="2343150" cy="23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50488-2285-74EA-0B93-451FD01E3987}"/>
                </a:ext>
              </a:extLst>
            </p:cNvPr>
            <p:cNvSpPr txBox="1"/>
            <p:nvPr/>
          </p:nvSpPr>
          <p:spPr>
            <a:xfrm>
              <a:off x="8751132" y="5016904"/>
              <a:ext cx="1480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HSE Sans" panose="02000000000000000000" pitchFamily="2" charset="0"/>
                </a:rPr>
                <a:t>zakupki.gov.ru</a:t>
              </a:r>
              <a:endParaRPr lang="ru-RU" sz="1600" b="1" dirty="0">
                <a:latin typeface="HSE Sans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30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5AB5-E783-18F3-AE75-22F16795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BA4CD-2F01-1907-FF41-9664C7E025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C8D94-D115-7D27-BD0C-0384FC8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32648-D199-50FB-4C59-29881C10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67" y="1877732"/>
            <a:ext cx="6595538" cy="47259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E9005F-3A94-2A6B-A5A3-F4281EFBD11B}"/>
              </a:ext>
            </a:extLst>
          </p:cNvPr>
          <p:cNvGrpSpPr/>
          <p:nvPr/>
        </p:nvGrpSpPr>
        <p:grpSpPr>
          <a:xfrm>
            <a:off x="1092414" y="2775366"/>
            <a:ext cx="2343150" cy="2640087"/>
            <a:chOff x="8319632" y="2715371"/>
            <a:chExt cx="2343150" cy="264008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0F6D91A-5642-E715-E956-EC3896F7D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632" y="2715371"/>
              <a:ext cx="2343150" cy="23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7137C4-0616-84A1-A5B1-35523B0F9EF5}"/>
                </a:ext>
              </a:extLst>
            </p:cNvPr>
            <p:cNvSpPr txBox="1"/>
            <p:nvPr/>
          </p:nvSpPr>
          <p:spPr>
            <a:xfrm>
              <a:off x="8751132" y="5016904"/>
              <a:ext cx="1480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latin typeface="HSE Sans" panose="02000000000000000000" pitchFamily="2" charset="0"/>
                </a:rPr>
                <a:t>zakupki.gov.ru</a:t>
              </a:r>
              <a:endParaRPr lang="ru-RU" sz="1600" b="1" dirty="0">
                <a:latin typeface="HSE Sans" panose="02000000000000000000" pitchFamily="2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16C49C5-4430-A5ED-50E4-0E849EC3FC4F}"/>
              </a:ext>
            </a:extLst>
          </p:cNvPr>
          <p:cNvSpPr/>
          <p:nvPr/>
        </p:nvSpPr>
        <p:spPr>
          <a:xfrm>
            <a:off x="3975651" y="5076899"/>
            <a:ext cx="4230095" cy="771276"/>
          </a:xfrm>
          <a:prstGeom prst="wedgeRoundRectCallout">
            <a:avLst>
              <a:gd name="adj1" fmla="val 92588"/>
              <a:gd name="adj2" fmla="val -8183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Переходим в фильтр закупок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35761E-CEC2-C73A-2EB6-3078DFA0FDFE}"/>
              </a:ext>
            </a:extLst>
          </p:cNvPr>
          <p:cNvSpPr/>
          <p:nvPr/>
        </p:nvSpPr>
        <p:spPr>
          <a:xfrm>
            <a:off x="4293704" y="2122998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8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BDDF-DFD7-726F-40E6-7A3D61BA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A11F29-B0BE-2221-95B3-FC7589F5FA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A9C438-5A26-2F9E-7947-DA6B98A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9115D-6F45-BAAA-2814-E790D20C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87" y="1877732"/>
            <a:ext cx="6691226" cy="47944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D17502-9A92-E667-EA4B-6D9DF578374E}"/>
              </a:ext>
            </a:extLst>
          </p:cNvPr>
          <p:cNvSpPr/>
          <p:nvPr/>
        </p:nvSpPr>
        <p:spPr>
          <a:xfrm>
            <a:off x="2224555" y="213209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BCA0E73-006E-5E97-E5F3-704128EB3C4D}"/>
              </a:ext>
            </a:extLst>
          </p:cNvPr>
          <p:cNvSpPr/>
          <p:nvPr/>
        </p:nvSpPr>
        <p:spPr>
          <a:xfrm>
            <a:off x="6902515" y="4058028"/>
            <a:ext cx="4230095" cy="771276"/>
          </a:xfrm>
          <a:prstGeom prst="wedgeRoundRectCallout">
            <a:avLst>
              <a:gd name="adj1" fmla="val -107600"/>
              <a:gd name="adj2" fmla="val 152191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Выбираем фильтрацию по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41156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70E3-9CDA-B1BE-9E1E-1A5E9DD7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EC683-BD30-7043-B32C-EAB532D6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52" y="1773140"/>
            <a:ext cx="6841275" cy="49019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2EEB1-0F3E-FAB3-38AC-3D6F3104C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9560B-7BDE-5296-DB94-058E50D9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29DDB0-F1FB-FE2F-6639-D7750DDC0877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EE6B9E5-9874-D599-BAEE-FF0E3D915CEA}"/>
              </a:ext>
            </a:extLst>
          </p:cNvPr>
          <p:cNvSpPr/>
          <p:nvPr/>
        </p:nvSpPr>
        <p:spPr>
          <a:xfrm>
            <a:off x="7156170" y="2426297"/>
            <a:ext cx="4230095" cy="826936"/>
          </a:xfrm>
          <a:prstGeom prst="wedgeRoundRectCallout">
            <a:avLst>
              <a:gd name="adj1" fmla="val -74142"/>
              <a:gd name="adj2" fmla="val 68685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Находим организацию и «выбираем» ее. Затем применяем фильтр для поиска.</a:t>
            </a:r>
          </a:p>
        </p:txBody>
      </p:sp>
    </p:spTree>
    <p:extLst>
      <p:ext uri="{BB962C8B-B14F-4D97-AF65-F5344CB8AC3E}">
        <p14:creationId xmlns:p14="http://schemas.microsoft.com/office/powerpoint/2010/main" val="9259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5F40-E73E-6316-A58E-EADD62DF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1EBF0A-E377-C77B-A50C-D354E623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0" y="1877732"/>
            <a:ext cx="6659420" cy="47716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8F9A9F-0ACE-5EB3-EE55-E3E483E0D7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DFB93-AFBE-90E3-D0CF-F7EBE6F8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D14F2B-F7CE-DA1E-14E7-6E39F033A8FF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37B7CC7-6932-21B1-8F42-C2C3861B512A}"/>
              </a:ext>
            </a:extLst>
          </p:cNvPr>
          <p:cNvSpPr/>
          <p:nvPr/>
        </p:nvSpPr>
        <p:spPr>
          <a:xfrm>
            <a:off x="7310662" y="2801157"/>
            <a:ext cx="4230095" cy="937105"/>
          </a:xfrm>
          <a:prstGeom prst="wedgeRoundRectCallout">
            <a:avLst>
              <a:gd name="adj1" fmla="val -74142"/>
              <a:gd name="adj2" fmla="val 68685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Видим, что поиск произведен и указано количество закупок (конкурсов</a:t>
            </a:r>
            <a:r>
              <a:rPr lang="en-US" dirty="0"/>
              <a:t>/</a:t>
            </a:r>
            <a:r>
              <a:rPr lang="ru-RU" dirty="0"/>
              <a:t>тендеров) по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4285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174AE-31CD-8088-82EF-8DBD1BDF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CC3350-E7FD-694F-F25D-C47381C7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90" y="1877732"/>
            <a:ext cx="6659420" cy="47716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E43DB9-9F7D-1D7D-D300-46F7E96C4A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/>
              <a:t>Семинар 6</a:t>
            </a:r>
            <a:endParaRPr lang="ru-RU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B2ECB-045E-66E6-B722-5D52D57F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организацию?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78FB78-F6F8-7CB5-DDCB-EB3F39765DF8}"/>
              </a:ext>
            </a:extLst>
          </p:cNvPr>
          <p:cNvSpPr/>
          <p:nvPr/>
        </p:nvSpPr>
        <p:spPr>
          <a:xfrm>
            <a:off x="2145526" y="2012829"/>
            <a:ext cx="866693" cy="8269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B897688-6BDF-DB1E-7664-82012BB19604}"/>
              </a:ext>
            </a:extLst>
          </p:cNvPr>
          <p:cNvSpPr/>
          <p:nvPr/>
        </p:nvSpPr>
        <p:spPr>
          <a:xfrm>
            <a:off x="7366321" y="1719780"/>
            <a:ext cx="4230095" cy="1397131"/>
          </a:xfrm>
          <a:prstGeom prst="wedgeRoundRectCallout">
            <a:avLst>
              <a:gd name="adj1" fmla="val -76210"/>
              <a:gd name="adj2" fmla="val 37953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Можем воспользоваться дополнительным фильтром (поиском) по нужной тематике: «информационная система» (например)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7373BB-C1D8-A887-54DC-9924AD282B8B}"/>
              </a:ext>
            </a:extLst>
          </p:cNvPr>
          <p:cNvSpPr/>
          <p:nvPr/>
        </p:nvSpPr>
        <p:spPr>
          <a:xfrm>
            <a:off x="315962" y="3565003"/>
            <a:ext cx="2262910" cy="1397131"/>
          </a:xfrm>
          <a:prstGeom prst="wedgeRoundRectCallout">
            <a:avLst>
              <a:gd name="adj1" fmla="val 74881"/>
              <a:gd name="adj2" fmla="val 74946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Поставка «перчаток» нам не интересна ;)</a:t>
            </a:r>
          </a:p>
        </p:txBody>
      </p:sp>
    </p:spTree>
    <p:extLst>
      <p:ext uri="{BB962C8B-B14F-4D97-AF65-F5344CB8AC3E}">
        <p14:creationId xmlns:p14="http://schemas.microsoft.com/office/powerpoint/2010/main" val="27805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e96afe77-3acb-4328-97fc-408e1bde3ecd"/>
    <ds:schemaRef ds:uri="9875bd71-cde8-496c-a136-433f55d5e6d0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ВШЭ - ФКН - ПИ - Основы кибербезопаности - Лекция 2 - Угрозы и нарушители</Template>
  <TotalTime>128</TotalTime>
  <Words>1426</Words>
  <Application>Microsoft Office PowerPoint</Application>
  <PresentationFormat>Widescreen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HSE Sans</vt:lpstr>
      <vt:lpstr>Office Theme</vt:lpstr>
      <vt:lpstr>Семинар №6 Подготовка к самостоятельной работе по оценке рисков ИБ</vt:lpstr>
      <vt:lpstr>Выбор информационной системы</vt:lpstr>
      <vt:lpstr>Выбор организации</vt:lpstr>
      <vt:lpstr>Как проверить организацию?</vt:lpstr>
      <vt:lpstr>Как выбрать организацию?</vt:lpstr>
      <vt:lpstr>Как выбрать организацию?</vt:lpstr>
      <vt:lpstr>Как выбрать организацию?</vt:lpstr>
      <vt:lpstr>Как выбрать организацию?</vt:lpstr>
      <vt:lpstr>Как выбрать организацию?</vt:lpstr>
      <vt:lpstr>Как выбрать организацию?</vt:lpstr>
      <vt:lpstr>Исследуем информационные системы</vt:lpstr>
      <vt:lpstr>Исследуем информационные системы</vt:lpstr>
      <vt:lpstr>Исследуем информационные системы</vt:lpstr>
      <vt:lpstr>Исследуем информационные системы</vt:lpstr>
      <vt:lpstr>Исследуем информационные системы</vt:lpstr>
      <vt:lpstr>Подготовка к самостоятельной работе</vt:lpstr>
      <vt:lpstr>Шаг 1. Информационная система</vt:lpstr>
      <vt:lpstr>Шаг 1. Информационная система Примеры информационных систем</vt:lpstr>
      <vt:lpstr>Шаг 2. Определить состав ИС – программное обеспечение</vt:lpstr>
      <vt:lpstr>Шаг 3. Исследовать уязвимости в ПО </vt:lpstr>
      <vt:lpstr>Шаг 3. Исследовать уязвимости в ПО </vt:lpstr>
      <vt:lpstr>Шаг 3. Исследовать уязвимости в ПО </vt:lpstr>
      <vt:lpstr>Шаг 3. Исследовать уязвимости в ПО </vt:lpstr>
      <vt:lpstr>Шаг 3. Исследовать уязвимости в ПО </vt:lpstr>
      <vt:lpstr>Шаг 4. Связываем уязвимости с угрозами</vt:lpstr>
      <vt:lpstr>Шаг 4. Связываем уязвимости с угрозами</vt:lpstr>
      <vt:lpstr>Шаг 5. Оцениваем риски</vt:lpstr>
      <vt:lpstr>Шаг 6. Ранжируем риски</vt:lpstr>
      <vt:lpstr>Шаг 7. Ваши варианты минимизации рисков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Тема 1. Задача обеспечения информационной безопасности</dc:subject>
  <dc:creator>Dmitry BELYAVSKIY</dc:creator>
  <cp:lastModifiedBy>Dmitry BELYAVSKIY</cp:lastModifiedBy>
  <cp:revision>99</cp:revision>
  <cp:lastPrinted>2021-11-11T13:08:42Z</cp:lastPrinted>
  <dcterms:created xsi:type="dcterms:W3CDTF">2026-01-20T22:10:36Z</dcterms:created>
  <dcterms:modified xsi:type="dcterms:W3CDTF">2026-02-19T18:01:51Z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